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3" r:id="rId3"/>
    <p:sldId id="264" r:id="rId4"/>
    <p:sldId id="265" r:id="rId5"/>
    <p:sldId id="261" r:id="rId6"/>
    <p:sldId id="259" r:id="rId7"/>
    <p:sldId id="262" r:id="rId8"/>
    <p:sldId id="266" r:id="rId9"/>
    <p:sldId id="260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96" y="-58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F8802C2-92F2-45D8-9A5B-302AAB430807}" type="doc">
      <dgm:prSet loTypeId="urn:microsoft.com/office/officeart/2005/8/layout/process2" loCatId="process" qsTypeId="urn:microsoft.com/office/officeart/2005/8/quickstyle/simple1" qsCatId="simple" csTypeId="urn:microsoft.com/office/officeart/2005/8/colors/accent1_2" csCatId="accent1" phldr="1"/>
      <dgm:spPr/>
    </dgm:pt>
    <dgm:pt modelId="{0362B044-80D0-471A-A346-CD0B731A46ED}">
      <dgm:prSet phldrT="[Text]"/>
      <dgm:spPr/>
      <dgm:t>
        <a:bodyPr/>
        <a:lstStyle/>
        <a:p>
          <a:r>
            <a:rPr lang="en-US" dirty="0" smtClean="0"/>
            <a:t>CAPRISA 004 </a:t>
          </a:r>
          <a:r>
            <a:rPr lang="en-US" dirty="0" err="1" smtClean="0"/>
            <a:t>Microbicide</a:t>
          </a:r>
          <a:r>
            <a:rPr lang="en-US" dirty="0" smtClean="0"/>
            <a:t> Study</a:t>
          </a:r>
          <a:endParaRPr lang="en-US" dirty="0"/>
        </a:p>
      </dgm:t>
    </dgm:pt>
    <dgm:pt modelId="{26240868-94B7-435D-83DA-046A66A413CE}" type="parTrans" cxnId="{9FCC57C2-44E6-41E2-AB92-022B5528F5E8}">
      <dgm:prSet/>
      <dgm:spPr/>
      <dgm:t>
        <a:bodyPr/>
        <a:lstStyle/>
        <a:p>
          <a:endParaRPr lang="en-US"/>
        </a:p>
      </dgm:t>
    </dgm:pt>
    <dgm:pt modelId="{B905291E-7151-478D-9D4C-9D6D1BC04F55}" type="sibTrans" cxnId="{9FCC57C2-44E6-41E2-AB92-022B5528F5E8}">
      <dgm:prSet/>
      <dgm:spPr/>
      <dgm:t>
        <a:bodyPr/>
        <a:lstStyle/>
        <a:p>
          <a:endParaRPr lang="en-US"/>
        </a:p>
      </dgm:t>
    </dgm:pt>
    <dgm:pt modelId="{21F0DC09-40BD-43E3-9C5C-9F4E0E8D2E4C}">
      <dgm:prSet phldrT="[Text]"/>
      <dgm:spPr/>
      <dgm:t>
        <a:bodyPr/>
        <a:lstStyle/>
        <a:p>
          <a:r>
            <a:rPr lang="en-US" dirty="0" smtClean="0"/>
            <a:t>Researchers put an antiretroviral drug into vaginal </a:t>
          </a:r>
          <a:r>
            <a:rPr lang="en-US" dirty="0" err="1" smtClean="0"/>
            <a:t>microbicide</a:t>
          </a:r>
          <a:r>
            <a:rPr lang="en-US" dirty="0" smtClean="0"/>
            <a:t> gel and </a:t>
          </a:r>
          <a:r>
            <a:rPr lang="en-US" smtClean="0"/>
            <a:t>told </a:t>
          </a:r>
          <a:r>
            <a:rPr lang="en-US" smtClean="0"/>
            <a:t>participants in </a:t>
          </a:r>
          <a:r>
            <a:rPr lang="en-US" dirty="0" smtClean="0"/>
            <a:t>trial to use the gel before and after sex to protect against HIV transmission</a:t>
          </a:r>
          <a:endParaRPr lang="en-US" dirty="0"/>
        </a:p>
      </dgm:t>
    </dgm:pt>
    <dgm:pt modelId="{FCADCC13-0667-444D-B954-7D2280BAE6ED}" type="parTrans" cxnId="{58C5C5E5-721B-48C4-97BC-D030B55E73AE}">
      <dgm:prSet/>
      <dgm:spPr/>
      <dgm:t>
        <a:bodyPr/>
        <a:lstStyle/>
        <a:p>
          <a:endParaRPr lang="en-US"/>
        </a:p>
      </dgm:t>
    </dgm:pt>
    <dgm:pt modelId="{F36AA347-34B7-4B9D-A130-8FC8BE26159B}" type="sibTrans" cxnId="{58C5C5E5-721B-48C4-97BC-D030B55E73AE}">
      <dgm:prSet/>
      <dgm:spPr/>
      <dgm:t>
        <a:bodyPr/>
        <a:lstStyle/>
        <a:p>
          <a:endParaRPr lang="en-US"/>
        </a:p>
      </dgm:t>
    </dgm:pt>
    <dgm:pt modelId="{B45722E8-9F58-498C-A0DB-5C09B5960019}">
      <dgm:prSet phldrT="[Text]"/>
      <dgm:spPr/>
      <dgm:t>
        <a:bodyPr/>
        <a:lstStyle/>
        <a:p>
          <a:r>
            <a:rPr lang="en-US" dirty="0" smtClean="0"/>
            <a:t>Gel was 39% effective in reducing women’s risk of becoming infected with  HIV during sex</a:t>
          </a:r>
        </a:p>
        <a:p>
          <a:r>
            <a:rPr lang="en-US" dirty="0" smtClean="0"/>
            <a:t>Gel was 51% effective in preventing genital herpes infection </a:t>
          </a:r>
          <a:endParaRPr lang="en-US" dirty="0"/>
        </a:p>
      </dgm:t>
    </dgm:pt>
    <dgm:pt modelId="{8F979C28-D199-4D7D-AA50-FD8090A70720}" type="parTrans" cxnId="{DB3FE87D-9D0D-4B01-8B07-74969B4B1360}">
      <dgm:prSet/>
      <dgm:spPr/>
      <dgm:t>
        <a:bodyPr/>
        <a:lstStyle/>
        <a:p>
          <a:endParaRPr lang="en-US"/>
        </a:p>
      </dgm:t>
    </dgm:pt>
    <dgm:pt modelId="{E6300E96-A5A2-44FD-9DBA-85FCD8D07C6A}" type="sibTrans" cxnId="{DB3FE87D-9D0D-4B01-8B07-74969B4B1360}">
      <dgm:prSet/>
      <dgm:spPr/>
      <dgm:t>
        <a:bodyPr/>
        <a:lstStyle/>
        <a:p>
          <a:endParaRPr lang="en-US"/>
        </a:p>
      </dgm:t>
    </dgm:pt>
    <dgm:pt modelId="{2539E228-EE50-4DA4-A26C-D53C9A8853D9}" type="pres">
      <dgm:prSet presAssocID="{BF8802C2-92F2-45D8-9A5B-302AAB430807}" presName="linearFlow" presStyleCnt="0">
        <dgm:presLayoutVars>
          <dgm:resizeHandles val="exact"/>
        </dgm:presLayoutVars>
      </dgm:prSet>
      <dgm:spPr/>
    </dgm:pt>
    <dgm:pt modelId="{AE45CA3A-FEDC-417E-A920-3F17CF0EFA0F}" type="pres">
      <dgm:prSet presAssocID="{0362B044-80D0-471A-A346-CD0B731A46ED}" presName="node" presStyleLbl="node1" presStyleIdx="0" presStyleCnt="3" custScaleX="28619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93C3DCC-0E24-45C3-B3CD-882AAF3C78DA}" type="pres">
      <dgm:prSet presAssocID="{B905291E-7151-478D-9D4C-9D6D1BC04F55}" presName="sibTrans" presStyleLbl="sibTrans2D1" presStyleIdx="0" presStyleCnt="2"/>
      <dgm:spPr/>
      <dgm:t>
        <a:bodyPr/>
        <a:lstStyle/>
        <a:p>
          <a:endParaRPr lang="en-US"/>
        </a:p>
      </dgm:t>
    </dgm:pt>
    <dgm:pt modelId="{0C91B445-9441-4AB4-A936-ED24E8CEC90D}" type="pres">
      <dgm:prSet presAssocID="{B905291E-7151-478D-9D4C-9D6D1BC04F55}" presName="connectorText" presStyleLbl="sibTrans2D1" presStyleIdx="0" presStyleCnt="2"/>
      <dgm:spPr/>
      <dgm:t>
        <a:bodyPr/>
        <a:lstStyle/>
        <a:p>
          <a:endParaRPr lang="en-US"/>
        </a:p>
      </dgm:t>
    </dgm:pt>
    <dgm:pt modelId="{60D48FA7-3184-4C00-B882-CAC7EAC00C4A}" type="pres">
      <dgm:prSet presAssocID="{21F0DC09-40BD-43E3-9C5C-9F4E0E8D2E4C}" presName="node" presStyleLbl="node1" presStyleIdx="1" presStyleCnt="3" custScaleX="28619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D045AEF-3A57-4079-94BB-1D3216A6128C}" type="pres">
      <dgm:prSet presAssocID="{F36AA347-34B7-4B9D-A130-8FC8BE26159B}" presName="sibTrans" presStyleLbl="sibTrans2D1" presStyleIdx="1" presStyleCnt="2"/>
      <dgm:spPr/>
      <dgm:t>
        <a:bodyPr/>
        <a:lstStyle/>
        <a:p>
          <a:endParaRPr lang="en-US"/>
        </a:p>
      </dgm:t>
    </dgm:pt>
    <dgm:pt modelId="{66F23937-84C1-4868-8502-2BDF5D0AF528}" type="pres">
      <dgm:prSet presAssocID="{F36AA347-34B7-4B9D-A130-8FC8BE26159B}" presName="connectorText" presStyleLbl="sibTrans2D1" presStyleIdx="1" presStyleCnt="2"/>
      <dgm:spPr/>
      <dgm:t>
        <a:bodyPr/>
        <a:lstStyle/>
        <a:p>
          <a:endParaRPr lang="en-US"/>
        </a:p>
      </dgm:t>
    </dgm:pt>
    <dgm:pt modelId="{6D1499BE-801A-4D6B-9947-506FBFDAFA8C}" type="pres">
      <dgm:prSet presAssocID="{B45722E8-9F58-498C-A0DB-5C09B5960019}" presName="node" presStyleLbl="node1" presStyleIdx="2" presStyleCnt="3" custScaleX="28619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8C5C5E5-721B-48C4-97BC-D030B55E73AE}" srcId="{BF8802C2-92F2-45D8-9A5B-302AAB430807}" destId="{21F0DC09-40BD-43E3-9C5C-9F4E0E8D2E4C}" srcOrd="1" destOrd="0" parTransId="{FCADCC13-0667-444D-B954-7D2280BAE6ED}" sibTransId="{F36AA347-34B7-4B9D-A130-8FC8BE26159B}"/>
    <dgm:cxn modelId="{BD8E618D-BA89-4036-9850-0401402B0291}" type="presOf" srcId="{0362B044-80D0-471A-A346-CD0B731A46ED}" destId="{AE45CA3A-FEDC-417E-A920-3F17CF0EFA0F}" srcOrd="0" destOrd="0" presId="urn:microsoft.com/office/officeart/2005/8/layout/process2"/>
    <dgm:cxn modelId="{9FCC57C2-44E6-41E2-AB92-022B5528F5E8}" srcId="{BF8802C2-92F2-45D8-9A5B-302AAB430807}" destId="{0362B044-80D0-471A-A346-CD0B731A46ED}" srcOrd="0" destOrd="0" parTransId="{26240868-94B7-435D-83DA-046A66A413CE}" sibTransId="{B905291E-7151-478D-9D4C-9D6D1BC04F55}"/>
    <dgm:cxn modelId="{1C7FDEB5-0898-4DAB-8C45-C0C865BB40D7}" type="presOf" srcId="{BF8802C2-92F2-45D8-9A5B-302AAB430807}" destId="{2539E228-EE50-4DA4-A26C-D53C9A8853D9}" srcOrd="0" destOrd="0" presId="urn:microsoft.com/office/officeart/2005/8/layout/process2"/>
    <dgm:cxn modelId="{DB3FE87D-9D0D-4B01-8B07-74969B4B1360}" srcId="{BF8802C2-92F2-45D8-9A5B-302AAB430807}" destId="{B45722E8-9F58-498C-A0DB-5C09B5960019}" srcOrd="2" destOrd="0" parTransId="{8F979C28-D199-4D7D-AA50-FD8090A70720}" sibTransId="{E6300E96-A5A2-44FD-9DBA-85FCD8D07C6A}"/>
    <dgm:cxn modelId="{DBF2DE2A-904F-4781-93DA-3C29CC685ABF}" type="presOf" srcId="{F36AA347-34B7-4B9D-A130-8FC8BE26159B}" destId="{66F23937-84C1-4868-8502-2BDF5D0AF528}" srcOrd="1" destOrd="0" presId="urn:microsoft.com/office/officeart/2005/8/layout/process2"/>
    <dgm:cxn modelId="{C06DE49E-4989-46EF-8D42-DAFD8D8A5352}" type="presOf" srcId="{B45722E8-9F58-498C-A0DB-5C09B5960019}" destId="{6D1499BE-801A-4D6B-9947-506FBFDAFA8C}" srcOrd="0" destOrd="0" presId="urn:microsoft.com/office/officeart/2005/8/layout/process2"/>
    <dgm:cxn modelId="{14277BFB-6CEE-4847-85B7-2D7CEAC8B094}" type="presOf" srcId="{F36AA347-34B7-4B9D-A130-8FC8BE26159B}" destId="{DD045AEF-3A57-4079-94BB-1D3216A6128C}" srcOrd="0" destOrd="0" presId="urn:microsoft.com/office/officeart/2005/8/layout/process2"/>
    <dgm:cxn modelId="{5737479E-FC9C-4779-972B-E10A47B824E8}" type="presOf" srcId="{21F0DC09-40BD-43E3-9C5C-9F4E0E8D2E4C}" destId="{60D48FA7-3184-4C00-B882-CAC7EAC00C4A}" srcOrd="0" destOrd="0" presId="urn:microsoft.com/office/officeart/2005/8/layout/process2"/>
    <dgm:cxn modelId="{92C896C5-FEA2-42D3-93F7-3DC0709C50F3}" type="presOf" srcId="{B905291E-7151-478D-9D4C-9D6D1BC04F55}" destId="{0C91B445-9441-4AB4-A936-ED24E8CEC90D}" srcOrd="1" destOrd="0" presId="urn:microsoft.com/office/officeart/2005/8/layout/process2"/>
    <dgm:cxn modelId="{A3F87B96-F6D8-4B12-804E-290E3F9700C2}" type="presOf" srcId="{B905291E-7151-478D-9D4C-9D6D1BC04F55}" destId="{A93C3DCC-0E24-45C3-B3CD-882AAF3C78DA}" srcOrd="0" destOrd="0" presId="urn:microsoft.com/office/officeart/2005/8/layout/process2"/>
    <dgm:cxn modelId="{28C7909C-BB67-45E2-A897-DF346032FF51}" type="presParOf" srcId="{2539E228-EE50-4DA4-A26C-D53C9A8853D9}" destId="{AE45CA3A-FEDC-417E-A920-3F17CF0EFA0F}" srcOrd="0" destOrd="0" presId="urn:microsoft.com/office/officeart/2005/8/layout/process2"/>
    <dgm:cxn modelId="{7A9D8CA1-11BA-4643-B0B9-2C869F18228A}" type="presParOf" srcId="{2539E228-EE50-4DA4-A26C-D53C9A8853D9}" destId="{A93C3DCC-0E24-45C3-B3CD-882AAF3C78DA}" srcOrd="1" destOrd="0" presId="urn:microsoft.com/office/officeart/2005/8/layout/process2"/>
    <dgm:cxn modelId="{00E6B8E9-6B39-42AB-87B4-0565DD953EAE}" type="presParOf" srcId="{A93C3DCC-0E24-45C3-B3CD-882AAF3C78DA}" destId="{0C91B445-9441-4AB4-A936-ED24E8CEC90D}" srcOrd="0" destOrd="0" presId="urn:microsoft.com/office/officeart/2005/8/layout/process2"/>
    <dgm:cxn modelId="{BD350028-DE95-4F04-8D1B-7056A2C37ED5}" type="presParOf" srcId="{2539E228-EE50-4DA4-A26C-D53C9A8853D9}" destId="{60D48FA7-3184-4C00-B882-CAC7EAC00C4A}" srcOrd="2" destOrd="0" presId="urn:microsoft.com/office/officeart/2005/8/layout/process2"/>
    <dgm:cxn modelId="{1BD9426C-343B-43F0-BCE6-18506A2DE5DC}" type="presParOf" srcId="{2539E228-EE50-4DA4-A26C-D53C9A8853D9}" destId="{DD045AEF-3A57-4079-94BB-1D3216A6128C}" srcOrd="3" destOrd="0" presId="urn:microsoft.com/office/officeart/2005/8/layout/process2"/>
    <dgm:cxn modelId="{74A11573-88D6-4E91-8B48-54A101A5D6CA}" type="presParOf" srcId="{DD045AEF-3A57-4079-94BB-1D3216A6128C}" destId="{66F23937-84C1-4868-8502-2BDF5D0AF528}" srcOrd="0" destOrd="0" presId="urn:microsoft.com/office/officeart/2005/8/layout/process2"/>
    <dgm:cxn modelId="{C4ADD397-75D6-4AF0-B239-A23E6B17CA65}" type="presParOf" srcId="{2539E228-EE50-4DA4-A26C-D53C9A8853D9}" destId="{6D1499BE-801A-4D6B-9947-506FBFDAFA8C}" srcOrd="4" destOrd="0" presId="urn:microsoft.com/office/officeart/2005/8/layout/process2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2">
  <dgm:title val=""/>
  <dgm:desc val=""/>
  <dgm:catLst>
    <dgm:cat type="process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resizeHandles val="exact"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h" for="ch" ptType="node" refType="h"/>
      <dgm:constr type="h" for="ch" ptType="sibTrans" refType="h" refFor="ch" refPtType="node" fact="0.5"/>
      <dgm:constr type="w" for="ch" ptType="node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choose name="Name0">
          <dgm:if name="Name1" axis="root des" ptType="all node" func="maxDepth" op="gt" val="1">
            <dgm:alg type="tx">
              <dgm:param type="parTxLTRAlign" val="l"/>
              <dgm:param type="parTxRTLAlign" val="r"/>
              <dgm:param type="txAnchorVertCh" val="mid"/>
            </dgm:alg>
          </dgm:if>
          <dgm:else name="Name2">
            <dgm:alg type="tx"/>
          </dgm:else>
        </dgm:choose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w" refType="h" fact="1.8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w" val="NaN" fact="4" max="NaN"/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w" refType="h" fact="0.9"/>
            <dgm:constr type="connDist"/>
            <dgm:constr type="wArH" refType="w" fact="0.5"/>
            <dgm:constr type="hArH" refType="w"/>
            <dgm:constr type="stemThick" refType="w" fact="0.6"/>
            <dgm:constr type="begPad" refType="connDist" fact="0.125"/>
            <dgm:constr type="endPad" refType="connDist" fact="0.125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1D8BD707-D9CF-40AE-B4C6-C98DA3205C09}" type="datetimeFigureOut">
              <a:rPr lang="en-US" smtClean="0"/>
              <a:pPr/>
              <a:t>11/12/2013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000" smtClean="0"/>
              <a:t>Updates </a:t>
            </a:r>
            <a:r>
              <a:rPr lang="en-US" sz="4000" dirty="0" smtClean="0"/>
              <a:t>on HIV/AIDS</a:t>
            </a:r>
            <a:endParaRPr lang="en-US" sz="4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Dr Himani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 flipH="1">
            <a:off x="381000" y="1219201"/>
            <a:ext cx="76200" cy="228599"/>
          </a:xfrm>
          <a:prstGeom prst="wedgeRect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40000" lnSpcReduction="20000"/>
          </a:bodyPr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r>
              <a:rPr lang="en-US" sz="3200" dirty="0" smtClean="0"/>
              <a:t>Various areas of research</a:t>
            </a:r>
            <a:endParaRPr lang="en-US" sz="3200" dirty="0"/>
          </a:p>
        </p:txBody>
      </p:sp>
      <p:sp>
        <p:nvSpPr>
          <p:cNvPr id="4" name="Rectangular Callout 3"/>
          <p:cNvSpPr/>
          <p:nvPr/>
        </p:nvSpPr>
        <p:spPr>
          <a:xfrm>
            <a:off x="152400" y="990600"/>
            <a:ext cx="2133600" cy="3581400"/>
          </a:xfrm>
          <a:prstGeom prst="wedgeRect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Foams or creams that people can use in vagina or rectum during sex to prevent transmission</a:t>
            </a:r>
            <a:endParaRPr lang="en-US" sz="2400" dirty="0"/>
          </a:p>
        </p:txBody>
      </p:sp>
      <p:sp>
        <p:nvSpPr>
          <p:cNvPr id="6" name="Rectangular Callout 5"/>
          <p:cNvSpPr/>
          <p:nvPr/>
        </p:nvSpPr>
        <p:spPr>
          <a:xfrm>
            <a:off x="2438400" y="990600"/>
            <a:ext cx="1981200" cy="3581400"/>
          </a:xfrm>
          <a:prstGeom prst="wedgeRect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Currently, there is no vaccine to prevent HIV. This would be the best long-term hope for ending HIV</a:t>
            </a:r>
            <a:endParaRPr lang="en-US" sz="2400" dirty="0"/>
          </a:p>
        </p:txBody>
      </p:sp>
      <p:sp>
        <p:nvSpPr>
          <p:cNvPr id="7" name="Rectangular Callout 6"/>
          <p:cNvSpPr/>
          <p:nvPr/>
        </p:nvSpPr>
        <p:spPr>
          <a:xfrm>
            <a:off x="4648200" y="990600"/>
            <a:ext cx="2209800" cy="3581400"/>
          </a:xfrm>
          <a:prstGeom prst="wedgeRect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Based on the concept that blocking HIV’s ability to multiply may prevent the infection from taking hold</a:t>
            </a:r>
            <a:endParaRPr lang="en-US" sz="2400" dirty="0"/>
          </a:p>
        </p:txBody>
      </p:sp>
      <p:sp>
        <p:nvSpPr>
          <p:cNvPr id="8" name="Rectangular Callout 7"/>
          <p:cNvSpPr/>
          <p:nvPr/>
        </p:nvSpPr>
        <p:spPr>
          <a:xfrm>
            <a:off x="7010400" y="990600"/>
            <a:ext cx="1981200" cy="3581400"/>
          </a:xfrm>
          <a:prstGeom prst="wedgeRect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From mother to child and intervention strategies for injection and non-injection drug users</a:t>
            </a:r>
            <a:endParaRPr lang="en-US" sz="2400" dirty="0"/>
          </a:p>
        </p:txBody>
      </p:sp>
      <p:sp>
        <p:nvSpPr>
          <p:cNvPr id="9" name="TextBox 8"/>
          <p:cNvSpPr txBox="1"/>
          <p:nvPr/>
        </p:nvSpPr>
        <p:spPr>
          <a:xfrm>
            <a:off x="0" y="4953000"/>
            <a:ext cx="2057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 smtClean="0"/>
              <a:t>Microbicides</a:t>
            </a:r>
            <a:endParaRPr lang="en-US" sz="2400" dirty="0"/>
          </a:p>
        </p:txBody>
      </p:sp>
      <p:sp>
        <p:nvSpPr>
          <p:cNvPr id="10" name="TextBox 9"/>
          <p:cNvSpPr txBox="1"/>
          <p:nvPr/>
        </p:nvSpPr>
        <p:spPr>
          <a:xfrm>
            <a:off x="2590800" y="495300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Vaccines</a:t>
            </a:r>
            <a:endParaRPr lang="en-US" sz="2400" dirty="0"/>
          </a:p>
        </p:txBody>
      </p:sp>
      <p:sp>
        <p:nvSpPr>
          <p:cNvPr id="11" name="TextBox 10"/>
          <p:cNvSpPr txBox="1"/>
          <p:nvPr/>
        </p:nvSpPr>
        <p:spPr>
          <a:xfrm>
            <a:off x="4800600" y="4953000"/>
            <a:ext cx="1905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Pre-exposure Prophylaxis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7010400" y="5029200"/>
            <a:ext cx="2133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Other areas of research</a:t>
            </a:r>
            <a:endParaRPr lang="en-US" sz="24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686800" cy="5059363"/>
          </a:xfrm>
        </p:spPr>
        <p:txBody>
          <a:bodyPr>
            <a:normAutofit/>
          </a:bodyPr>
          <a:lstStyle/>
          <a:p>
            <a:r>
              <a:rPr lang="en-US" sz="2800" dirty="0" err="1" smtClean="0"/>
              <a:t>Microbicides</a:t>
            </a:r>
            <a:r>
              <a:rPr lang="en-US" sz="2800" dirty="0" smtClean="0"/>
              <a:t> are gels, films, or suppositories  that can kill or neutralize viruses and bacteria.</a:t>
            </a:r>
          </a:p>
          <a:p>
            <a:pPr>
              <a:buNone/>
            </a:pPr>
            <a:endParaRPr lang="en-US" sz="2800" dirty="0" smtClean="0"/>
          </a:p>
          <a:p>
            <a:r>
              <a:rPr lang="en-US" sz="2800" dirty="0" smtClean="0"/>
              <a:t> Researchers are studying both vaginal and rectal </a:t>
            </a:r>
            <a:r>
              <a:rPr lang="en-US" sz="2800" dirty="0" err="1" smtClean="0"/>
              <a:t>microbicides</a:t>
            </a:r>
            <a:r>
              <a:rPr lang="en-US" sz="2800" dirty="0" smtClean="0"/>
              <a:t> to see if they can prevent sexual transmission of HIV.</a:t>
            </a:r>
          </a:p>
          <a:p>
            <a:pPr>
              <a:buNone/>
            </a:pPr>
            <a:endParaRPr lang="en-US" sz="2800" dirty="0" smtClean="0"/>
          </a:p>
          <a:p>
            <a:r>
              <a:rPr lang="en-US" sz="2800" dirty="0" smtClean="0"/>
              <a:t> A safe, effective, and affordable </a:t>
            </a:r>
            <a:r>
              <a:rPr lang="en-US" sz="2800" dirty="0" err="1" smtClean="0"/>
              <a:t>microbicide</a:t>
            </a:r>
            <a:r>
              <a:rPr lang="en-US" sz="2800" dirty="0" smtClean="0"/>
              <a:t> against HIV could help to prevent many new infections.</a:t>
            </a:r>
            <a:endParaRPr lang="en-US" sz="28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r>
              <a:rPr lang="en-US" sz="2800" dirty="0" err="1" smtClean="0"/>
              <a:t>Microbicides</a:t>
            </a:r>
            <a:endParaRPr lang="en-US" sz="28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1"/>
            <a:ext cx="45719" cy="152400"/>
          </a:xfrm>
        </p:spPr>
        <p:txBody>
          <a:bodyPr>
            <a:normAutofit fontScale="25000" lnSpcReduction="20000"/>
          </a:bodyPr>
          <a:lstStyle/>
          <a:p>
            <a:pPr>
              <a:buNone/>
            </a:pPr>
            <a:endParaRPr lang="en-US" sz="2800" dirty="0" smtClean="0"/>
          </a:p>
          <a:p>
            <a:endParaRPr lang="en-US" sz="28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274638"/>
            <a:ext cx="8458200" cy="7159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Can </a:t>
            </a:r>
            <a:r>
              <a:rPr lang="en-US" dirty="0" err="1" smtClean="0"/>
              <a:t>microbicides</a:t>
            </a:r>
            <a:r>
              <a:rPr lang="en-US" dirty="0" smtClean="0"/>
              <a:t> prevent infection?</a:t>
            </a:r>
            <a:endParaRPr lang="en-US" dirty="0"/>
          </a:p>
        </p:txBody>
      </p:sp>
      <p:graphicFrame>
        <p:nvGraphicFramePr>
          <p:cNvPr id="4" name="Diagram 3"/>
          <p:cNvGraphicFramePr/>
          <p:nvPr/>
        </p:nvGraphicFramePr>
        <p:xfrm>
          <a:off x="457200" y="1371600"/>
          <a:ext cx="8001000" cy="5029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5135563"/>
          </a:xfrm>
        </p:spPr>
        <p:txBody>
          <a:bodyPr>
            <a:normAutofit/>
          </a:bodyPr>
          <a:lstStyle/>
          <a:p>
            <a:r>
              <a:rPr lang="en-US" sz="2800" dirty="0" smtClean="0"/>
              <a:t>1987 : 1</a:t>
            </a:r>
            <a:r>
              <a:rPr lang="en-US" sz="2800" baseline="30000" dirty="0" smtClean="0"/>
              <a:t>st</a:t>
            </a:r>
            <a:r>
              <a:rPr lang="en-US" sz="2800" dirty="0" smtClean="0"/>
              <a:t> vaccine clinical trial opened</a:t>
            </a:r>
          </a:p>
          <a:p>
            <a:endParaRPr lang="en-US" sz="2800" dirty="0" smtClean="0"/>
          </a:p>
          <a:p>
            <a:r>
              <a:rPr lang="en-US" sz="2800" dirty="0" smtClean="0"/>
              <a:t>1992 : 1</a:t>
            </a:r>
            <a:r>
              <a:rPr lang="en-US" sz="2800" baseline="30000" dirty="0" smtClean="0"/>
              <a:t>st</a:t>
            </a:r>
            <a:r>
              <a:rPr lang="en-US" sz="2800" dirty="0" smtClean="0"/>
              <a:t> phase II HIV clinical trial</a:t>
            </a:r>
          </a:p>
          <a:p>
            <a:endParaRPr lang="en-US" sz="2800" dirty="0" smtClean="0"/>
          </a:p>
          <a:p>
            <a:r>
              <a:rPr lang="en-US" sz="2800" dirty="0" smtClean="0"/>
              <a:t>1999: AIDSVAX in Thailand</a:t>
            </a:r>
          </a:p>
          <a:p>
            <a:endParaRPr lang="en-US" sz="2800" dirty="0" smtClean="0"/>
          </a:p>
          <a:p>
            <a:r>
              <a:rPr lang="en-US" sz="2800" dirty="0" smtClean="0"/>
              <a:t>2003: RV 144 initiated, phase 3 trial</a:t>
            </a:r>
            <a:endParaRPr lang="en-US" sz="28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/>
          </a:bodyPr>
          <a:lstStyle/>
          <a:p>
            <a:r>
              <a:rPr lang="en-US" sz="3600" dirty="0" smtClean="0"/>
              <a:t>History of Vaccines</a:t>
            </a:r>
            <a:endParaRPr lang="en-US" sz="36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Preventive vaccine</a:t>
            </a:r>
          </a:p>
          <a:p>
            <a:endParaRPr lang="en-US" sz="3200" dirty="0" smtClean="0"/>
          </a:p>
          <a:p>
            <a:r>
              <a:rPr lang="en-US" sz="3200" dirty="0" smtClean="0"/>
              <a:t>Therapeutic vaccine</a:t>
            </a:r>
            <a:endParaRPr lang="en-US" sz="32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HIV Vaccine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066800"/>
          <a:ext cx="8229600" cy="502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52600"/>
                <a:gridCol w="3352800"/>
                <a:gridCol w="10668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Vaccine trial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Candidate vaccine(s)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Phase 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Result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VAX 003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Protein:rgp120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III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No efficacy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VAX 004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Protein:rgp120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III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No efficacy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RV144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Pox/protein: ALVAC/rgp120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III</a:t>
                      </a:r>
                    </a:p>
                    <a:p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31% efficacy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HVTN 502/ Merck 023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Adenovirus type 5 (Ad5) gag/</a:t>
                      </a:r>
                      <a:r>
                        <a:rPr lang="en-US" sz="2400" dirty="0" err="1" smtClean="0"/>
                        <a:t>pol</a:t>
                      </a:r>
                      <a:r>
                        <a:rPr lang="en-US" sz="2400" dirty="0" smtClean="0"/>
                        <a:t>/</a:t>
                      </a:r>
                      <a:r>
                        <a:rPr lang="en-US" sz="2400" dirty="0" err="1" smtClean="0"/>
                        <a:t>nef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err="1" smtClean="0"/>
                        <a:t>IIb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No efficacy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HVTN503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Ad5 gag/</a:t>
                      </a:r>
                      <a:r>
                        <a:rPr lang="en-US" sz="2400" dirty="0" err="1" smtClean="0"/>
                        <a:t>pol</a:t>
                      </a:r>
                      <a:r>
                        <a:rPr lang="en-US" sz="2400" dirty="0" smtClean="0"/>
                        <a:t>/</a:t>
                      </a:r>
                      <a:r>
                        <a:rPr lang="en-US" sz="2400" dirty="0" err="1" smtClean="0"/>
                        <a:t>nef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err="1" smtClean="0"/>
                        <a:t>IIb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No efficacy</a:t>
                      </a:r>
                      <a:endParaRPr lang="en-US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HVTN505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DNA-Ad5 gag/</a:t>
                      </a:r>
                      <a:r>
                        <a:rPr lang="en-US" sz="2400" dirty="0" err="1" smtClean="0"/>
                        <a:t>pol</a:t>
                      </a:r>
                      <a:r>
                        <a:rPr lang="en-US" sz="2400" dirty="0" smtClean="0"/>
                        <a:t>/</a:t>
                      </a:r>
                      <a:r>
                        <a:rPr lang="en-US" sz="2400" dirty="0" err="1" smtClean="0"/>
                        <a:t>nef</a:t>
                      </a:r>
                      <a:r>
                        <a:rPr lang="en-US" sz="2400" dirty="0" smtClean="0"/>
                        <a:t>/</a:t>
                      </a:r>
                      <a:r>
                        <a:rPr lang="en-US" sz="2400" smtClean="0"/>
                        <a:t>env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err="1" smtClean="0"/>
                        <a:t>IIb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No  efficacy</a:t>
                      </a:r>
                      <a:endParaRPr lang="en-US" sz="24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Completed phase </a:t>
            </a:r>
            <a:r>
              <a:rPr lang="en-US" dirty="0" err="1" smtClean="0"/>
              <a:t>IIb</a:t>
            </a:r>
            <a:r>
              <a:rPr lang="en-US" dirty="0" smtClean="0"/>
              <a:t>/IIIHIV vaccine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7848600" cy="300354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16200"/>
                <a:gridCol w="2616200"/>
                <a:gridCol w="2616200"/>
              </a:tblGrid>
              <a:tr h="750887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Vaccine trial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Phase 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Result</a:t>
                      </a:r>
                      <a:endParaRPr lang="en-US" sz="2800" dirty="0"/>
                    </a:p>
                  </a:txBody>
                  <a:tcPr/>
                </a:tc>
              </a:tr>
              <a:tr h="750887">
                <a:tc>
                  <a:txBody>
                    <a:bodyPr/>
                    <a:lstStyle/>
                    <a:p>
                      <a:r>
                        <a:rPr lang="en-US" sz="2800" dirty="0" err="1" smtClean="0"/>
                        <a:t>Remune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III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No efficacy</a:t>
                      </a:r>
                      <a:endParaRPr lang="en-US" sz="2800" dirty="0"/>
                    </a:p>
                  </a:txBody>
                  <a:tcPr/>
                </a:tc>
              </a:tr>
              <a:tr h="750887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EraMune</a:t>
                      </a:r>
                      <a:r>
                        <a:rPr lang="en-US" sz="2800" baseline="0" dirty="0" smtClean="0"/>
                        <a:t>02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I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Ongoing </a:t>
                      </a:r>
                      <a:endParaRPr lang="en-US" sz="2800" dirty="0"/>
                    </a:p>
                  </a:txBody>
                  <a:tcPr/>
                </a:tc>
              </a:tr>
              <a:tr h="750887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Vacc-4x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-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-</a:t>
                      </a:r>
                      <a:endParaRPr lang="en-US" sz="2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Therapeutic Vaccines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600"/>
            <a:ext cx="8229600" cy="5778691"/>
          </a:xfrm>
        </p:spPr>
        <p:txBody>
          <a:bodyPr/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sz="4800" dirty="0" smtClean="0"/>
              <a:t>              Thanks</a:t>
            </a:r>
            <a:endParaRPr lang="en-US" sz="48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Origin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905</TotalTime>
  <Words>268</Words>
  <Application>Microsoft Office PowerPoint</Application>
  <PresentationFormat>On-screen Show (4:3)</PresentationFormat>
  <Paragraphs>82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Concourse</vt:lpstr>
      <vt:lpstr>Updates on HIV/AIDS</vt:lpstr>
      <vt:lpstr>Various areas of research</vt:lpstr>
      <vt:lpstr>Microbicides</vt:lpstr>
      <vt:lpstr>Can microbicides prevent infection?</vt:lpstr>
      <vt:lpstr>History of Vaccines</vt:lpstr>
      <vt:lpstr>HIV Vaccine</vt:lpstr>
      <vt:lpstr>Completed phase IIb/IIIHIV vaccine</vt:lpstr>
      <vt:lpstr>Therapeutic Vaccines</vt:lpstr>
      <vt:lpstr>Slide 9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Research on HIV/AIDS</dc:title>
  <dc:creator/>
  <cp:lastModifiedBy>anand</cp:lastModifiedBy>
  <cp:revision>55</cp:revision>
  <dcterms:created xsi:type="dcterms:W3CDTF">2006-08-16T00:00:00Z</dcterms:created>
  <dcterms:modified xsi:type="dcterms:W3CDTF">2013-12-11T06:36:56Z</dcterms:modified>
</cp:coreProperties>
</file>

<file path=docProps/thumbnail.jpeg>
</file>